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Garet Bold" charset="1" panose="00000000000000000000"/>
      <p:regular r:id="rId20"/>
    </p:embeddedFont>
    <p:embeddedFont>
      <p:font typeface="Garet" charset="1" panose="00000000000000000000"/>
      <p:regular r:id="rId21"/>
    </p:embeddedFont>
    <p:embeddedFont>
      <p:font typeface="Garet Ligh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99910"/>
            <a:ext cx="754836" cy="754836"/>
          </a:xfrm>
          <a:custGeom>
            <a:avLst/>
            <a:gdLst/>
            <a:ahLst/>
            <a:cxnLst/>
            <a:rect r="r" b="b" t="t" l="l"/>
            <a:pathLst>
              <a:path h="754836" w="754836">
                <a:moveTo>
                  <a:pt x="0" y="0"/>
                </a:moveTo>
                <a:lnTo>
                  <a:pt x="754836" y="0"/>
                </a:lnTo>
                <a:lnTo>
                  <a:pt x="754836" y="754835"/>
                </a:lnTo>
                <a:lnTo>
                  <a:pt x="0" y="75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Final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NAME OF PROJECT: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66251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BrightBoard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94796" y="8677224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94796" y="8966251"/>
            <a:ext cx="3840649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Nicholas, Ritanshu and Muhammad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701" y="1304925"/>
            <a:ext cx="43210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BrightBoard | 4/23/2025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85854" y="3950633"/>
            <a:ext cx="10773446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</a:p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BRIGHTBOARD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497041" y="3223601"/>
          <a:ext cx="9762259" cy="3969029"/>
        </p:xfrm>
        <a:graphic>
          <a:graphicData uri="http://schemas.openxmlformats.org/drawingml/2006/table">
            <a:tbl>
              <a:tblPr/>
              <a:tblGrid>
                <a:gridCol w="8386265"/>
              </a:tblGrid>
              <a:tr h="11538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Flask handles routing, form validation, and user sessions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38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MongoDB used as the main database for all collections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6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Uses PyMongo to query, insert, and update MongoDB documents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6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Direct data operations: login validation, user/course lookup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028700" y="7829356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660824" cy="180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Backend Logic &amp; Database Integration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85501"/>
            <a:ext cx="5814060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BACKEND IS BUILT WITH FLASK AND CONNECTS DIRECTLY TO MONGODB, POWERING THE WEBSITE’S LOGIC AND DATA HANDLING.</a:t>
            </a:r>
          </a:p>
          <a:p>
            <a:pPr algn="l">
              <a:lnSpc>
                <a:spcPts val="2800"/>
              </a:lnSpc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It manages user authentication, learning progress, and course content delivery.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49587" y="1028700"/>
            <a:ext cx="1809713" cy="1809713"/>
          </a:xfrm>
          <a:custGeom>
            <a:avLst/>
            <a:gdLst/>
            <a:ahLst/>
            <a:cxnLst/>
            <a:rect r="r" b="b" t="t" l="l"/>
            <a:pathLst>
              <a:path h="1809713" w="1809713">
                <a:moveTo>
                  <a:pt x="0" y="0"/>
                </a:moveTo>
                <a:lnTo>
                  <a:pt x="1809713" y="0"/>
                </a:lnTo>
                <a:lnTo>
                  <a:pt x="1809713" y="1809713"/>
                </a:lnTo>
                <a:lnTo>
                  <a:pt x="0" y="1809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41721" y="2092181"/>
          <a:ext cx="10417579" cy="4835631"/>
        </p:xfrm>
        <a:graphic>
          <a:graphicData uri="http://schemas.openxmlformats.org/drawingml/2006/table">
            <a:tbl>
              <a:tblPr/>
              <a:tblGrid>
                <a:gridCol w="5208789"/>
                <a:gridCol w="5208789"/>
              </a:tblGrid>
              <a:tr h="1444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Uses MongoDB as a NoSQL document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Collections reflect key entities like users, courses, todos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4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Data stored in JSON-like documents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Relationships managed via references (e.g., usernames, IDs)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PyMongo handles all CRUD operations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Flex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ible structure allows rapid updates and scaling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5793388" y="6753316"/>
            <a:ext cx="1641362" cy="2114167"/>
          </a:xfrm>
          <a:custGeom>
            <a:avLst/>
            <a:gdLst/>
            <a:ahLst/>
            <a:cxnLst/>
            <a:rect r="r" b="b" t="t" l="l"/>
            <a:pathLst>
              <a:path h="2114167" w="1641362">
                <a:moveTo>
                  <a:pt x="0" y="0"/>
                </a:moveTo>
                <a:lnTo>
                  <a:pt x="1641362" y="0"/>
                </a:lnTo>
                <a:lnTo>
                  <a:pt x="1641362" y="2114167"/>
                </a:lnTo>
                <a:lnTo>
                  <a:pt x="0" y="2114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455496" cy="16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6"/>
              </a:lnSpc>
              <a:spcBef>
                <a:spcPct val="0"/>
              </a:spcBef>
            </a:pPr>
            <a:r>
              <a:rPr lang="en-US" sz="5482" spc="-43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</a:t>
            </a:r>
            <a:r>
              <a:rPr lang="en-US" sz="5482" spc="-433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atabase Structure &amp;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81337"/>
            <a:ext cx="5078095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BRIGHTBOARD USES MONGODB TO STORE AND MANAGE ALL CORE DATA FOR USERS, COURSES, ASSIGNMENTS, PROGRESS, AND QUIZZES.</a:t>
            </a:r>
          </a:p>
          <a:p>
            <a:pPr algn="l">
              <a:lnSpc>
                <a:spcPts val="2800"/>
              </a:lnSpc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Collections are designed to support adaptive learning and user-specific content delivery.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204335" y="4695821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8151" y="7325982"/>
            <a:ext cx="1484639" cy="1484639"/>
          </a:xfrm>
          <a:custGeom>
            <a:avLst/>
            <a:gdLst/>
            <a:ahLst/>
            <a:cxnLst/>
            <a:rect r="r" b="b" t="t" l="l"/>
            <a:pathLst>
              <a:path h="1484639" w="1484639">
                <a:moveTo>
                  <a:pt x="0" y="0"/>
                </a:moveTo>
                <a:lnTo>
                  <a:pt x="1484640" y="0"/>
                </a:lnTo>
                <a:lnTo>
                  <a:pt x="1484640" y="1484639"/>
                </a:lnTo>
                <a:lnTo>
                  <a:pt x="0" y="148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4192" y="5006924"/>
            <a:ext cx="6599616" cy="3275059"/>
          </a:xfrm>
          <a:custGeom>
            <a:avLst/>
            <a:gdLst/>
            <a:ahLst/>
            <a:cxnLst/>
            <a:rect r="r" b="b" t="t" l="l"/>
            <a:pathLst>
              <a:path h="3275059" w="6599616">
                <a:moveTo>
                  <a:pt x="0" y="0"/>
                </a:moveTo>
                <a:lnTo>
                  <a:pt x="6599616" y="0"/>
                </a:lnTo>
                <a:lnTo>
                  <a:pt x="6599616" y="3275060"/>
                </a:lnTo>
                <a:lnTo>
                  <a:pt x="0" y="327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6851" y="1582668"/>
            <a:ext cx="7096236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30680"/>
            <a:ext cx="8906310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LIVE DEMO: B</a:t>
            </a: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RIGHTBOARD IN ACTION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 THIS DEMO, WE’LL WALK THROUGH THE CORE FEATURES OF BRIGHTBOARD TO SHOWCASE HOW THE PLATFORM IMPROVES THE ONLINE LEARNING EXPERIENCE FOR STUDENTS AND INSTRUCTORS.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12807" y="5399378"/>
            <a:ext cx="2136557" cy="2136557"/>
          </a:xfrm>
          <a:custGeom>
            <a:avLst/>
            <a:gdLst/>
            <a:ahLst/>
            <a:cxnLst/>
            <a:rect r="r" b="b" t="t" l="l"/>
            <a:pathLst>
              <a:path h="2136557" w="2136557">
                <a:moveTo>
                  <a:pt x="0" y="0"/>
                </a:moveTo>
                <a:lnTo>
                  <a:pt x="2136557" y="0"/>
                </a:lnTo>
                <a:lnTo>
                  <a:pt x="2136557" y="2136557"/>
                </a:lnTo>
                <a:lnTo>
                  <a:pt x="0" y="213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9251" y="1735068"/>
            <a:ext cx="7096236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Q&amp;A / Feedback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30680"/>
            <a:ext cx="890631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WE’D LOVE TO HEAR YOUR THOUGHTS!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If you have any questions about the platform, development process, or future plans — now’s the time!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99594" y="1814512"/>
          <a:ext cx="6511183" cy="657225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Welcome and 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What is BrightBoard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Frontend Overview &amp; UI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React Structure &amp; Component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Backend Logic &amp; Database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Database Structure &amp;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Demo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Q&amp;A / Feedback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023434" y="2959475"/>
            <a:ext cx="3261144" cy="3261144"/>
            <a:chOff x="0" y="0"/>
            <a:chExt cx="8790178" cy="8790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3"/>
              <a:stretch>
                <a:fillRect l="0" t="-12953" r="0" b="-371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13428" y="3030147"/>
            <a:ext cx="3261144" cy="3261144"/>
            <a:chOff x="0" y="0"/>
            <a:chExt cx="8790178" cy="8790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003422" y="3026150"/>
            <a:ext cx="3261144" cy="3261144"/>
            <a:chOff x="0" y="0"/>
            <a:chExt cx="8790178" cy="8790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5"/>
              <a:stretch>
                <a:fillRect l="-24004" t="-24752" r="0" b="-50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345601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31654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21648" y="76588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42303" y="1123950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0307" y="6496844"/>
            <a:ext cx="4175279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Nicholas Weikl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27375" y="7037394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Back end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7055" y="6496844"/>
            <a:ext cx="411458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Muhammad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13428" y="7033397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07182" y="6496844"/>
            <a:ext cx="4053624" cy="3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b="true" sz="199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Ritanshu Singh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03422" y="7033397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Database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5072142" y="2776797"/>
            <a:ext cx="1045691" cy="1045691"/>
          </a:xfrm>
          <a:custGeom>
            <a:avLst/>
            <a:gdLst/>
            <a:ahLst/>
            <a:cxnLst/>
            <a:rect r="r" b="b" t="t" l="l"/>
            <a:pathLst>
              <a:path h="1045691" w="1045691">
                <a:moveTo>
                  <a:pt x="0" y="0"/>
                </a:moveTo>
                <a:lnTo>
                  <a:pt x="1045691" y="0"/>
                </a:lnTo>
                <a:lnTo>
                  <a:pt x="1045691" y="1045691"/>
                </a:lnTo>
                <a:lnTo>
                  <a:pt x="0" y="1045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99750" y="3992030"/>
            <a:ext cx="4390476" cy="358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229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BrightBoard is a modern platform made to help students and teachers work better together.</a:t>
            </a:r>
          </a:p>
          <a:p>
            <a:pPr algn="just">
              <a:lnSpc>
                <a:spcPts val="3210"/>
              </a:lnSpc>
            </a:pPr>
          </a:p>
          <a:p>
            <a:pPr algn="just">
              <a:lnSpc>
                <a:spcPts val="3210"/>
              </a:lnSpc>
            </a:pPr>
            <a:r>
              <a:rPr lang="en-US" sz="229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It’s built to be easier to use and more helpful than tools like Canvas or Blackboard.</a:t>
            </a:r>
          </a:p>
          <a:p>
            <a:pPr algn="just">
              <a:lnSpc>
                <a:spcPts val="32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3848" y="3036783"/>
            <a:ext cx="3422275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475" y="3992030"/>
            <a:ext cx="3588461" cy="323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presents course content in a structured, step-by-step flow, helping students stay organized, focused, and engaged throughout the learning process.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95936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7737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9538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57564"/>
            <a:ext cx="7279037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 and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90994"/>
            <a:ext cx="882335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Clarify the project's main overall objectives and goals.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0501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4020" y="7078855"/>
            <a:ext cx="5542583" cy="39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8"/>
              </a:lnSpc>
              <a:spcBef>
                <a:spcPct val="0"/>
              </a:spcBef>
            </a:pPr>
            <a:r>
              <a:rPr lang="en-US" sz="23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Deliver Personalized Learning Paths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12906" y="7075587"/>
            <a:ext cx="5462188" cy="7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1"/>
              </a:lnSpc>
              <a:spcBef>
                <a:spcPct val="0"/>
              </a:spcBef>
            </a:pPr>
            <a:r>
              <a:rPr lang="en-US" sz="228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Bui</a:t>
            </a:r>
            <a:r>
              <a:rPr lang="en-US" sz="2286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ld a Clean, User-Friendly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2302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4762" y="7075587"/>
            <a:ext cx="5302079" cy="116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  <a:spcBef>
                <a:spcPct val="0"/>
              </a:spcBef>
            </a:pPr>
            <a:r>
              <a:rPr lang="en-US" sz="221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 Seamless Integration Between Frontend, Backend, and Database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886898"/>
            <a:ext cx="5489373" cy="4121056"/>
            <a:chOff x="0" y="0"/>
            <a:chExt cx="8916670" cy="6694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-5629" t="0" r="-562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5279046"/>
            <a:ext cx="5489373" cy="4121056"/>
            <a:chOff x="0" y="0"/>
            <a:chExt cx="8916670" cy="6694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t="0" r="-56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55907" y="4218713"/>
            <a:ext cx="7203393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Audience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49923" y="5231421"/>
            <a:ext cx="4467690" cy="12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1235" indent="-26561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University Students</a:t>
            </a:r>
          </a:p>
          <a:p>
            <a:pPr algn="just" marL="531235" indent="-26561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College Instructors</a:t>
            </a:r>
          </a:p>
          <a:p>
            <a:pPr algn="just" marL="531235" indent="-26561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Academic Institutions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370389" y="2636858"/>
            <a:ext cx="1500085" cy="1500085"/>
          </a:xfrm>
          <a:custGeom>
            <a:avLst/>
            <a:gdLst/>
            <a:ahLst/>
            <a:cxnLst/>
            <a:rect r="r" b="b" t="t" l="l"/>
            <a:pathLst>
              <a:path h="1500085" w="1500085">
                <a:moveTo>
                  <a:pt x="0" y="0"/>
                </a:moveTo>
                <a:lnTo>
                  <a:pt x="1500085" y="0"/>
                </a:lnTo>
                <a:lnTo>
                  <a:pt x="1500085" y="1500086"/>
                </a:lnTo>
                <a:lnTo>
                  <a:pt x="0" y="150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42950" y="2761464"/>
            <a:ext cx="1602099" cy="1602099"/>
          </a:xfrm>
          <a:custGeom>
            <a:avLst/>
            <a:gdLst/>
            <a:ahLst/>
            <a:cxnLst/>
            <a:rect r="r" b="b" t="t" l="l"/>
            <a:pathLst>
              <a:path h="1602099" w="1602099">
                <a:moveTo>
                  <a:pt x="0" y="0"/>
                </a:moveTo>
                <a:lnTo>
                  <a:pt x="1602100" y="0"/>
                </a:lnTo>
                <a:lnTo>
                  <a:pt x="1602100" y="1602100"/>
                </a:lnTo>
                <a:lnTo>
                  <a:pt x="0" y="1602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58975" y="5302027"/>
            <a:ext cx="1668381" cy="1668381"/>
          </a:xfrm>
          <a:custGeom>
            <a:avLst/>
            <a:gdLst/>
            <a:ahLst/>
            <a:cxnLst/>
            <a:rect r="r" b="b" t="t" l="l"/>
            <a:pathLst>
              <a:path h="1668381" w="1668381">
                <a:moveTo>
                  <a:pt x="0" y="0"/>
                </a:moveTo>
                <a:lnTo>
                  <a:pt x="1668380" y="0"/>
                </a:lnTo>
                <a:lnTo>
                  <a:pt x="1668380" y="1668381"/>
                </a:lnTo>
                <a:lnTo>
                  <a:pt x="0" y="1668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1090" y="5302027"/>
            <a:ext cx="1742251" cy="1496805"/>
          </a:xfrm>
          <a:custGeom>
            <a:avLst/>
            <a:gdLst/>
            <a:ahLst/>
            <a:cxnLst/>
            <a:rect r="r" b="b" t="t" l="l"/>
            <a:pathLst>
              <a:path h="1496805" w="1742251">
                <a:moveTo>
                  <a:pt x="0" y="0"/>
                </a:moveTo>
                <a:lnTo>
                  <a:pt x="1742251" y="0"/>
                </a:lnTo>
                <a:lnTo>
                  <a:pt x="1742251" y="1496805"/>
                </a:lnTo>
                <a:lnTo>
                  <a:pt x="0" y="149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639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91118" y="2636858"/>
            <a:ext cx="1815153" cy="1851311"/>
          </a:xfrm>
          <a:custGeom>
            <a:avLst/>
            <a:gdLst/>
            <a:ahLst/>
            <a:cxnLst/>
            <a:rect r="r" b="b" t="t" l="l"/>
            <a:pathLst>
              <a:path h="1851311" w="1815153">
                <a:moveTo>
                  <a:pt x="0" y="0"/>
                </a:moveTo>
                <a:lnTo>
                  <a:pt x="1815153" y="0"/>
                </a:lnTo>
                <a:lnTo>
                  <a:pt x="1815153" y="1851312"/>
                </a:lnTo>
                <a:lnTo>
                  <a:pt x="0" y="1851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162887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Tools Used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808085" y="4990463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9859" y="4541808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98410" y="6941833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PyCharm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819870" y="7409683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13428" y="4541808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 Studio Code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831654" y="5066663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562593" y="6923866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YouTube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880819" y="7409683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968122" y="4541808"/>
            <a:ext cx="3261144" cy="31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19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MongoDB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286348" y="5143500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2" y="0"/>
                </a:lnTo>
                <a:lnTo>
                  <a:pt x="624692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870" t="0" r="0" b="-12246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497041" y="3223601"/>
          <a:ext cx="9762259" cy="4340504"/>
        </p:xfrm>
        <a:graphic>
          <a:graphicData uri="http://schemas.openxmlformats.org/drawingml/2006/table">
            <a:tbl>
              <a:tblPr/>
              <a:tblGrid>
                <a:gridCol w="8386265"/>
              </a:tblGrid>
              <a:tr h="1153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Fully responsive interface, optimized for all screen sizes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3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Dynamic dashboards show course progress and grades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27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Interactive components: To-Do lists, course cards and assignment cards with some animation handling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Consistent color palette and branding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028700" y="7829356"/>
            <a:ext cx="2611028" cy="1428944"/>
          </a:xfrm>
          <a:custGeom>
            <a:avLst/>
            <a:gdLst/>
            <a:ahLst/>
            <a:cxnLst/>
            <a:rect r="r" b="b" t="t" l="l"/>
            <a:pathLst>
              <a:path h="1428944" w="2611028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660824" cy="180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Frontend Overview: UI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85501"/>
            <a:ext cx="5814060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</a:t>
            </a: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RIGHTBOARD’S UI IS DESIGNED TO BE CLEAN, MODERN, AND INTUITIVE.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STUDENTS AND INSTRUCTORS CAN EASILY NAVIGATE THROUGH THE WEBSITE WITH A SMOOTH EXPERIENCE TAILORED FOR EASE OF USE.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49587" y="1028700"/>
            <a:ext cx="1809713" cy="1809713"/>
          </a:xfrm>
          <a:custGeom>
            <a:avLst/>
            <a:gdLst/>
            <a:ahLst/>
            <a:cxnLst/>
            <a:rect r="r" b="b" t="t" l="l"/>
            <a:pathLst>
              <a:path h="1809713" w="1809713">
                <a:moveTo>
                  <a:pt x="0" y="0"/>
                </a:moveTo>
                <a:lnTo>
                  <a:pt x="1809713" y="0"/>
                </a:lnTo>
                <a:lnTo>
                  <a:pt x="1809713" y="1809713"/>
                </a:lnTo>
                <a:lnTo>
                  <a:pt x="0" y="1809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41721" y="2092181"/>
          <a:ext cx="10417579" cy="4661135"/>
        </p:xfrm>
        <a:graphic>
          <a:graphicData uri="http://schemas.openxmlformats.org/drawingml/2006/table">
            <a:tbl>
              <a:tblPr/>
              <a:tblGrid>
                <a:gridCol w="5208789"/>
                <a:gridCol w="5208789"/>
              </a:tblGrid>
              <a:tr h="1444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Component-based layout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Routing handled by react-router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4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State managed via useState and localStorage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Pages split into logical views: SignIn, Dashboard, ToDo, etc.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2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CSS handled in one file for global changes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Dynamic routing for database calls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5793388" y="6753316"/>
            <a:ext cx="1641362" cy="2114167"/>
          </a:xfrm>
          <a:custGeom>
            <a:avLst/>
            <a:gdLst/>
            <a:ahLst/>
            <a:cxnLst/>
            <a:rect r="r" b="b" t="t" l="l"/>
            <a:pathLst>
              <a:path h="2114167" w="1641362">
                <a:moveTo>
                  <a:pt x="0" y="0"/>
                </a:moveTo>
                <a:lnTo>
                  <a:pt x="1641362" y="0"/>
                </a:lnTo>
                <a:lnTo>
                  <a:pt x="1641362" y="2114167"/>
                </a:lnTo>
                <a:lnTo>
                  <a:pt x="0" y="2114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455496" cy="16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6"/>
              </a:lnSpc>
              <a:spcBef>
                <a:spcPct val="0"/>
              </a:spcBef>
            </a:pPr>
            <a:r>
              <a:rPr lang="en-US" sz="5482" spc="-433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React Structure and Component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81337"/>
            <a:ext cx="5078095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BRIGHTBOARD USES A MODULAR REACT ARCHITECTURE FOR SCALABLE AND MAINTAINABLE CODE.</a:t>
            </a:r>
          </a:p>
          <a:p>
            <a:pPr algn="l">
              <a:lnSpc>
                <a:spcPts val="2800"/>
              </a:lnSpc>
            </a:pP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WEBSITE is built with reusable components and clean routing for a smooth user experience.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DAGleaqqldw</dc:identifier>
  <dcterms:modified xsi:type="dcterms:W3CDTF">2011-08-01T06:04:30Z</dcterms:modified>
  <cp:revision>1</cp:revision>
  <dc:title>Beige and Black Minimalist Project Deck Presentation</dc:title>
</cp:coreProperties>
</file>